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77" r:id="rId5"/>
    <p:sldId id="264" r:id="rId6"/>
    <p:sldId id="274" r:id="rId7"/>
    <p:sldId id="279" r:id="rId8"/>
    <p:sldId id="272" r:id="rId9"/>
    <p:sldId id="275" r:id="rId10"/>
    <p:sldId id="278" r:id="rId11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3333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淡色スタイル 1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700" autoAdjust="0"/>
  </p:normalViewPr>
  <p:slideViewPr>
    <p:cSldViewPr>
      <p:cViewPr>
        <p:scale>
          <a:sx n="100" d="100"/>
          <a:sy n="100" d="100"/>
        </p:scale>
        <p:origin x="-1224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8F915-62A2-4620-9778-94D9633C6249}" type="datetimeFigureOut">
              <a:rPr kumimoji="1" lang="ja-JP" altLang="en-US" smtClean="0"/>
              <a:pPr/>
              <a:t>2015/7/1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62E0E-25C0-401C-BE95-E7938FCCFD8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550784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C7113-B3B5-418E-A3F2-2E3FB6FC6554}" type="datetimeFigureOut">
              <a:rPr kumimoji="1" lang="ja-JP" altLang="en-US" smtClean="0"/>
              <a:pPr/>
              <a:t>2015/7/1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5583B-B78A-43B1-A83F-E6B5D807F12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773664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CDE1D-E9BF-4E7B-941B-F8EBCBADA3F2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41836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5583B-B78A-43B1-A83F-E6B5D807F124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792645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5583B-B78A-43B1-A83F-E6B5D807F124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282173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A6E4-81C4-4E6A-9031-0082B1AA809A}" type="datetimeFigureOut">
              <a:rPr kumimoji="1" lang="ja-JP" altLang="en-US" smtClean="0"/>
              <a:pPr/>
              <a:t>2015/7/1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F01D-2A6E-4B0D-A63A-437F32F6B2D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428018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A6E4-81C4-4E6A-9031-0082B1AA809A}" type="datetimeFigureOut">
              <a:rPr kumimoji="1" lang="ja-JP" altLang="en-US" smtClean="0"/>
              <a:pPr/>
              <a:t>2015/7/1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F01D-2A6E-4B0D-A63A-437F32F6B2D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15910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A6E4-81C4-4E6A-9031-0082B1AA809A}" type="datetimeFigureOut">
              <a:rPr kumimoji="1" lang="ja-JP" altLang="en-US" smtClean="0"/>
              <a:pPr/>
              <a:t>2015/7/1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F01D-2A6E-4B0D-A63A-437F32F6B2D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696320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A6E4-81C4-4E6A-9031-0082B1AA809A}" type="datetimeFigureOut">
              <a:rPr kumimoji="1" lang="ja-JP" altLang="en-US" smtClean="0"/>
              <a:pPr/>
              <a:t>2015/7/1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F01D-2A6E-4B0D-A63A-437F32F6B2D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619798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A6E4-81C4-4E6A-9031-0082B1AA809A}" type="datetimeFigureOut">
              <a:rPr kumimoji="1" lang="ja-JP" altLang="en-US" smtClean="0"/>
              <a:pPr/>
              <a:t>2015/7/1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F01D-2A6E-4B0D-A63A-437F32F6B2D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446569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A6E4-81C4-4E6A-9031-0082B1AA809A}" type="datetimeFigureOut">
              <a:rPr kumimoji="1" lang="ja-JP" altLang="en-US" smtClean="0"/>
              <a:pPr/>
              <a:t>2015/7/1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F01D-2A6E-4B0D-A63A-437F32F6B2D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005773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A6E4-81C4-4E6A-9031-0082B1AA809A}" type="datetimeFigureOut">
              <a:rPr kumimoji="1" lang="ja-JP" altLang="en-US" smtClean="0"/>
              <a:pPr/>
              <a:t>2015/7/1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F01D-2A6E-4B0D-A63A-437F32F6B2D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72528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A6E4-81C4-4E6A-9031-0082B1AA809A}" type="datetimeFigureOut">
              <a:rPr kumimoji="1" lang="ja-JP" altLang="en-US" smtClean="0"/>
              <a:pPr/>
              <a:t>2015/7/1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F01D-2A6E-4B0D-A63A-437F32F6B2D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703433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A6E4-81C4-4E6A-9031-0082B1AA809A}" type="datetimeFigureOut">
              <a:rPr kumimoji="1" lang="ja-JP" altLang="en-US" smtClean="0"/>
              <a:pPr/>
              <a:t>2015/7/1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F01D-2A6E-4B0D-A63A-437F32F6B2D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809648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A6E4-81C4-4E6A-9031-0082B1AA809A}" type="datetimeFigureOut">
              <a:rPr kumimoji="1" lang="ja-JP" altLang="en-US" smtClean="0"/>
              <a:pPr/>
              <a:t>2015/7/1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F01D-2A6E-4B0D-A63A-437F32F6B2D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773801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CA6E4-81C4-4E6A-9031-0082B1AA809A}" type="datetimeFigureOut">
              <a:rPr kumimoji="1" lang="ja-JP" altLang="en-US" smtClean="0"/>
              <a:pPr/>
              <a:t>2015/7/1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2F01D-2A6E-4B0D-A63A-437F32F6B2D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637603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CA6E4-81C4-4E6A-9031-0082B1AA809A}" type="datetimeFigureOut">
              <a:rPr kumimoji="1" lang="ja-JP" altLang="en-US" smtClean="0"/>
              <a:pPr/>
              <a:t>2015/7/1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2F01D-2A6E-4B0D-A63A-437F32F6B2D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89077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wmf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wmf"/><Relationship Id="rId5" Type="http://schemas.openxmlformats.org/officeDocument/2006/relationships/image" Target="../media/image1.wmf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wmf"/><Relationship Id="rId4" Type="http://schemas.openxmlformats.org/officeDocument/2006/relationships/image" Target="../media/image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wmf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6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3.wmf"/><Relationship Id="rId10" Type="http://schemas.openxmlformats.org/officeDocument/2006/relationships/image" Target="../media/image16.jpeg"/><Relationship Id="rId4" Type="http://schemas.openxmlformats.org/officeDocument/2006/relationships/image" Target="../media/image1.wmf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wmf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wmf"/><Relationship Id="rId4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4929198"/>
            <a:ext cx="9144000" cy="19288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71472" y="1428736"/>
            <a:ext cx="3286148" cy="1470025"/>
          </a:xfrm>
        </p:spPr>
        <p:txBody>
          <a:bodyPr>
            <a:noAutofit/>
          </a:bodyPr>
          <a:lstStyle/>
          <a:p>
            <a:pPr algn="l"/>
            <a:r>
              <a:rPr kumimoji="1" lang="en-US" altLang="ja-JP" sz="4000" b="1" dirty="0" smtClean="0">
                <a:solidFill>
                  <a:srgbClr val="333333"/>
                </a:solidFill>
              </a:rPr>
              <a:t>Janome</a:t>
            </a:r>
            <a:r>
              <a:rPr kumimoji="1" lang="en-US" altLang="ja-JP" sz="3600" dirty="0" smtClean="0">
                <a:solidFill>
                  <a:srgbClr val="333333"/>
                </a:solidFill>
              </a:rPr>
              <a:t/>
            </a:r>
            <a:br>
              <a:rPr kumimoji="1" lang="en-US" altLang="ja-JP" sz="3600" dirty="0" smtClean="0">
                <a:solidFill>
                  <a:srgbClr val="333333"/>
                </a:solidFill>
              </a:rPr>
            </a:br>
            <a:r>
              <a:rPr kumimoji="1" lang="en-US" altLang="ja-JP" sz="3600" dirty="0" err="1" smtClean="0">
                <a:solidFill>
                  <a:srgbClr val="333333"/>
                </a:solidFill>
              </a:rPr>
              <a:t>CoverPro</a:t>
            </a:r>
            <a:r>
              <a:rPr kumimoji="1" lang="en-US" altLang="ja-JP" sz="3600" dirty="0" smtClean="0">
                <a:solidFill>
                  <a:srgbClr val="333333"/>
                </a:solidFill>
              </a:rPr>
              <a:t> D Max</a:t>
            </a:r>
            <a:endParaRPr kumimoji="1" lang="ja-JP" altLang="en-US" sz="3600" dirty="0">
              <a:solidFill>
                <a:srgbClr val="333333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71472" y="2714620"/>
            <a:ext cx="3357586" cy="928694"/>
          </a:xfrm>
        </p:spPr>
        <p:txBody>
          <a:bodyPr>
            <a:normAutofit/>
          </a:bodyPr>
          <a:lstStyle/>
          <a:p>
            <a:pPr algn="l"/>
            <a:r>
              <a:rPr lang="ru-RU" altLang="ja-JP" sz="2400" dirty="0" smtClean="0"/>
              <a:t>Новая </a:t>
            </a:r>
            <a:r>
              <a:rPr lang="ru-RU" altLang="ja-JP" sz="2400" dirty="0" err="1" smtClean="0"/>
              <a:t>распошивальная</a:t>
            </a:r>
            <a:endParaRPr lang="en-US" altLang="ja-JP" sz="2400" dirty="0" smtClean="0"/>
          </a:p>
          <a:p>
            <a:pPr algn="l"/>
            <a:r>
              <a:rPr lang="ru-RU" altLang="ja-JP" sz="2400" dirty="0" smtClean="0"/>
              <a:t>машина</a:t>
            </a:r>
            <a:endParaRPr kumimoji="1" lang="ja-JP" altLang="en-US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2857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\\Head\d на сервере\Clipart\logo\logo elfort\logo elfort_2014-07_rus_na fon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5643578"/>
            <a:ext cx="3090863" cy="588962"/>
          </a:xfrm>
          <a:prstGeom prst="rect">
            <a:avLst/>
          </a:prstGeom>
          <a:noFill/>
        </p:spPr>
      </p:pic>
      <p:pic>
        <p:nvPicPr>
          <p:cNvPr id="1026" name="Picture 2" descr="\\Head\d на сервере\Information\Janome\Фото и картинки\!ФОТО новой линейки Janome\Janome Cover Pro D Max.jpg"/>
          <p:cNvPicPr>
            <a:picLocks noChangeAspect="1" noChangeArrowheads="1"/>
          </p:cNvPicPr>
          <p:nvPr/>
        </p:nvPicPr>
        <p:blipFill>
          <a:blip r:embed="rId3"/>
          <a:srcRect l="14173" t="5315" r="12844" b="5315"/>
          <a:stretch>
            <a:fillRect/>
          </a:stretch>
        </p:blipFill>
        <p:spPr bwMode="auto">
          <a:xfrm>
            <a:off x="4214809" y="714356"/>
            <a:ext cx="4311838" cy="39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9950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939784"/>
          </a:xfrm>
        </p:spPr>
        <p:txBody>
          <a:bodyPr/>
          <a:lstStyle/>
          <a:p>
            <a:pPr algn="l"/>
            <a:r>
              <a:rPr kumimoji="1" lang="ru-RU" altLang="ja-JP" dirty="0" smtClean="0">
                <a:solidFill>
                  <a:schemeClr val="bg1"/>
                </a:solidFill>
              </a:rPr>
              <a:t>Опциональные аксессуары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714348" y="3841251"/>
            <a:ext cx="37147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/>
              <a:t>-  </a:t>
            </a:r>
            <a:r>
              <a:rPr lang="ru-RU" altLang="ja-JP" sz="2000" dirty="0" smtClean="0"/>
              <a:t>Расширительный столик</a:t>
            </a:r>
            <a:endParaRPr lang="en-US" altLang="ja-JP" sz="2000" dirty="0" smtClean="0"/>
          </a:p>
          <a:p>
            <a:r>
              <a:rPr lang="en-US" altLang="ja-JP" sz="2000" dirty="0" smtClean="0"/>
              <a:t>-  </a:t>
            </a:r>
            <a:r>
              <a:rPr lang="ru-RU" altLang="ja-JP" sz="2000" dirty="0" smtClean="0"/>
              <a:t>Прозрачная </a:t>
            </a:r>
            <a:r>
              <a:rPr lang="ru-RU" altLang="ja-JP" sz="2000" dirty="0" err="1" smtClean="0"/>
              <a:t>распошивальная</a:t>
            </a:r>
            <a:r>
              <a:rPr lang="ru-RU" altLang="ja-JP" sz="2000" dirty="0" smtClean="0"/>
              <a:t> лапка</a:t>
            </a:r>
            <a:endParaRPr lang="en-US" altLang="ja-JP" sz="2000" dirty="0" smtClean="0"/>
          </a:p>
          <a:p>
            <a:r>
              <a:rPr lang="en-US" altLang="ja-JP" sz="2000" dirty="0"/>
              <a:t>-</a:t>
            </a:r>
            <a:r>
              <a:rPr lang="en-US" altLang="ja-JP" sz="2000" dirty="0" smtClean="0"/>
              <a:t>  </a:t>
            </a:r>
            <a:r>
              <a:rPr lang="ru-RU" altLang="ja-JP" sz="2000" dirty="0" smtClean="0"/>
              <a:t>Приспособление для пришивания резинки</a:t>
            </a:r>
            <a:endParaRPr lang="ja-JP" altLang="en-US" sz="2000" dirty="0"/>
          </a:p>
        </p:txBody>
      </p:sp>
      <p:sp>
        <p:nvSpPr>
          <p:cNvPr id="6" name="正方形/長方形 5"/>
          <p:cNvSpPr/>
          <p:nvPr/>
        </p:nvSpPr>
        <p:spPr>
          <a:xfrm>
            <a:off x="611560" y="3071810"/>
            <a:ext cx="310726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ja-JP" sz="2200" b="1" dirty="0" smtClean="0"/>
              <a:t>Комплект для </a:t>
            </a:r>
            <a:r>
              <a:rPr lang="en-US" altLang="ja-JP" sz="2200" b="1" dirty="0" smtClean="0"/>
              <a:t>Cover Pro</a:t>
            </a:r>
          </a:p>
          <a:p>
            <a:r>
              <a:rPr lang="en-US" altLang="ja-JP" sz="2000" dirty="0" smtClean="0"/>
              <a:t>(</a:t>
            </a:r>
            <a:r>
              <a:rPr lang="ru-RU" altLang="ja-JP" sz="2000" dirty="0" smtClean="0"/>
              <a:t>арт.</a:t>
            </a:r>
            <a:r>
              <a:rPr lang="en-US" altLang="ja-JP" sz="2000" dirty="0" smtClean="0"/>
              <a:t>796-401-003)</a:t>
            </a:r>
            <a:endParaRPr lang="ja-JP" altLang="en-US" sz="2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28662" y="1000108"/>
            <a:ext cx="75724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ja-JP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Аксессуары для нового </a:t>
            </a:r>
            <a:r>
              <a:rPr lang="en-US" altLang="ja-JP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CoverPro</a:t>
            </a:r>
            <a:r>
              <a:rPr lang="en-US" altLang="ja-JP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 Max </a:t>
            </a:r>
            <a:r>
              <a:rPr lang="ru-RU" altLang="ja-JP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совместимы с</a:t>
            </a:r>
            <a:r>
              <a:rPr lang="en-US" altLang="ja-JP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altLang="ja-JP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аксессуарами для 1</a:t>
            </a:r>
            <a:r>
              <a:rPr lang="en-US" altLang="ja-JP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000CPX</a:t>
            </a:r>
            <a:r>
              <a:rPr lang="ru-RU" altLang="ja-JP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включая расширительный столик</a:t>
            </a:r>
            <a:r>
              <a:rPr lang="en-US" altLang="ja-JP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  <p:pic>
        <p:nvPicPr>
          <p:cNvPr id="1026" name="Picture 2" descr="F:\DCIM\101CANON\IMG_56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8" y="2643182"/>
            <a:ext cx="4633119" cy="34746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\\Head\d на сервере\Clipart\logo\logo elfort\logo elfort_2014-07_rus_na fon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408" y="6568811"/>
            <a:ext cx="1142882" cy="217775"/>
          </a:xfrm>
          <a:prstGeom prst="rect">
            <a:avLst/>
          </a:prstGeom>
          <a:noFill/>
        </p:spPr>
      </p:pic>
      <p:sp>
        <p:nvSpPr>
          <p:cNvPr id="12" name="Овал 11"/>
          <p:cNvSpPr/>
          <p:nvPr/>
        </p:nvSpPr>
        <p:spPr>
          <a:xfrm>
            <a:off x="8429652" y="6286520"/>
            <a:ext cx="428628" cy="428628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29652" y="628652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ru-RU" dirty="0" smtClean="0"/>
              <a:t>0</a:t>
            </a:r>
            <a:endParaRPr lang="ru-RU" dirty="0"/>
          </a:p>
        </p:txBody>
      </p:sp>
      <p:pic>
        <p:nvPicPr>
          <p:cNvPr id="14" name="Picture 2" descr="\\Head\d на сервере\Clipart\logo\logo janome\logo janome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82" y="357166"/>
            <a:ext cx="1557330" cy="2613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4648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-142900"/>
            <a:ext cx="8229600" cy="1143000"/>
          </a:xfrm>
        </p:spPr>
        <p:txBody>
          <a:bodyPr/>
          <a:lstStyle/>
          <a:p>
            <a:pPr algn="l">
              <a:tabLst>
                <a:tab pos="1435100" algn="l"/>
              </a:tabLst>
            </a:pPr>
            <a:r>
              <a:rPr lang="ru-RU" altLang="ja-JP" i="1" dirty="0" smtClean="0">
                <a:solidFill>
                  <a:schemeClr val="bg1"/>
                </a:solidFill>
              </a:rPr>
              <a:t>Общая информация</a:t>
            </a:r>
            <a:endParaRPr kumimoji="1" lang="ja-JP" altLang="en-US" i="1" dirty="0">
              <a:solidFill>
                <a:schemeClr val="bg1"/>
              </a:solidFill>
            </a:endParaRP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55600861"/>
              </p:ext>
            </p:extLst>
          </p:nvPr>
        </p:nvGraphicFramePr>
        <p:xfrm>
          <a:off x="755576" y="1124744"/>
          <a:ext cx="7632848" cy="4993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3065"/>
                <a:gridCol w="3929783"/>
              </a:tblGrid>
              <a:tr h="407106"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rgbClr val="FF0000"/>
                          </a:solidFill>
                        </a:rPr>
                        <a:t>NEW</a:t>
                      </a:r>
                      <a:r>
                        <a:rPr kumimoji="1" lang="en-US" altLang="ja-JP" sz="2000" dirty="0" smtClean="0"/>
                        <a:t> </a:t>
                      </a:r>
                      <a:r>
                        <a:rPr kumimoji="1" lang="en-US" altLang="ja-JP" sz="2000" dirty="0" err="1" smtClean="0"/>
                        <a:t>CoverPro</a:t>
                      </a:r>
                      <a:r>
                        <a:rPr kumimoji="1" lang="en-US" altLang="ja-JP" sz="2000" dirty="0" smtClean="0"/>
                        <a:t> D Max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456990">
                <a:tc>
                  <a:txBody>
                    <a:bodyPr/>
                    <a:lstStyle/>
                    <a:p>
                      <a:r>
                        <a:rPr kumimoji="1" lang="ru-RU" altLang="ja-JP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Размеры машины</a:t>
                      </a:r>
                      <a:endParaRPr kumimoji="1" lang="ja-JP" alt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altLang="ja-JP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Ш</a:t>
                      </a:r>
                      <a:r>
                        <a:rPr kumimoji="1" lang="en-US" altLang="ja-JP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414 x</a:t>
                      </a:r>
                      <a:r>
                        <a:rPr kumimoji="1" lang="en-US" altLang="ja-JP" sz="20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kumimoji="1" lang="ru-RU" altLang="ja-JP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В</a:t>
                      </a:r>
                      <a:r>
                        <a:rPr kumimoji="1" lang="en-US" altLang="ja-JP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335</a:t>
                      </a:r>
                      <a:r>
                        <a:rPr kumimoji="1" lang="en-US" altLang="ja-JP" sz="20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x </a:t>
                      </a:r>
                      <a:r>
                        <a:rPr kumimoji="1" lang="ru-RU" altLang="ja-JP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Г</a:t>
                      </a:r>
                      <a:r>
                        <a:rPr kumimoji="1" lang="en-US" altLang="ja-JP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243 </a:t>
                      </a:r>
                      <a:r>
                        <a:rPr kumimoji="1" lang="ru-RU" altLang="ja-JP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мм</a:t>
                      </a:r>
                      <a:endParaRPr kumimoji="1" lang="ja-JP" altLang="en-US" sz="20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07106">
                <a:tc>
                  <a:txBody>
                    <a:bodyPr/>
                    <a:lstStyle/>
                    <a:p>
                      <a:r>
                        <a:rPr kumimoji="1" lang="ru-RU" altLang="ja-JP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Вес машины</a:t>
                      </a:r>
                      <a:endParaRPr kumimoji="1" lang="ja-JP" alt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8.1</a:t>
                      </a:r>
                      <a:r>
                        <a:rPr kumimoji="1" lang="ru-RU" altLang="ja-JP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кг</a:t>
                      </a:r>
                      <a:endParaRPr kumimoji="1" lang="ja-JP" altLang="en-US" sz="20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07106">
                <a:tc>
                  <a:txBody>
                    <a:bodyPr/>
                    <a:lstStyle/>
                    <a:p>
                      <a:r>
                        <a:rPr kumimoji="1" lang="ru-RU" altLang="ja-JP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Рабочая поверхность</a:t>
                      </a:r>
                      <a:endParaRPr kumimoji="1" lang="ja-JP" alt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altLang="ja-JP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Ш</a:t>
                      </a:r>
                      <a:r>
                        <a:rPr kumimoji="1" lang="en-US" altLang="ja-JP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143 x </a:t>
                      </a:r>
                      <a:r>
                        <a:rPr kumimoji="1" lang="ru-RU" altLang="ja-JP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В</a:t>
                      </a:r>
                      <a:r>
                        <a:rPr kumimoji="1" lang="en-US" altLang="ja-JP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100 </a:t>
                      </a:r>
                      <a:r>
                        <a:rPr kumimoji="1" lang="ru-RU" altLang="ja-JP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мм</a:t>
                      </a:r>
                      <a:endParaRPr kumimoji="1" lang="ja-JP" altLang="en-US" sz="20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33947">
                <a:tc>
                  <a:txBody>
                    <a:bodyPr/>
                    <a:lstStyle/>
                    <a:p>
                      <a:r>
                        <a:rPr kumimoji="1" lang="ru-RU" altLang="ja-JP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Макс. скорость шитья</a:t>
                      </a:r>
                      <a:endParaRPr kumimoji="1" lang="ja-JP" alt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1,000 </a:t>
                      </a:r>
                      <a:r>
                        <a:rPr kumimoji="1" lang="ru-RU" altLang="ja-JP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ст./мин.</a:t>
                      </a:r>
                      <a:endParaRPr kumimoji="1" lang="ja-JP" alt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07106">
                <a:tc>
                  <a:txBody>
                    <a:bodyPr/>
                    <a:lstStyle/>
                    <a:p>
                      <a:r>
                        <a:rPr kumimoji="1" lang="ru-RU" altLang="ja-JP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Количество игл</a:t>
                      </a:r>
                      <a:endParaRPr kumimoji="1" lang="ja-JP" alt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ru-RU" altLang="ja-JP" sz="20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1, 2 или </a:t>
                      </a:r>
                      <a:r>
                        <a:rPr kumimoji="1" lang="en-US" altLang="ja-JP" sz="20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3</a:t>
                      </a:r>
                      <a:endParaRPr kumimoji="1" lang="ja-JP" alt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659738">
                <a:tc>
                  <a:txBody>
                    <a:bodyPr/>
                    <a:lstStyle/>
                    <a:p>
                      <a:r>
                        <a:rPr kumimoji="1" lang="ru-RU" altLang="ja-JP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Типы швов</a:t>
                      </a:r>
                      <a:endParaRPr kumimoji="1" lang="ja-JP" alt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kumimoji="1" lang="ru-RU" altLang="ja-JP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Цепной стежок</a:t>
                      </a:r>
                      <a:endParaRPr kumimoji="1" lang="en-US" altLang="ja-JP" sz="20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kumimoji="1" lang="ru-RU" altLang="ja-JP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2-игольный </a:t>
                      </a:r>
                      <a:r>
                        <a:rPr kumimoji="1" lang="ru-RU" altLang="ja-JP" sz="20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распошивальный</a:t>
                      </a:r>
                      <a:r>
                        <a:rPr kumimoji="1" lang="ru-RU" altLang="ja-JP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шов, 3 мм и 6мм</a:t>
                      </a:r>
                      <a:endParaRPr kumimoji="1" lang="en-US" altLang="ja-JP" sz="20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kumimoji="1" lang="ru-RU" altLang="ja-JP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3-игольный </a:t>
                      </a:r>
                      <a:r>
                        <a:rPr kumimoji="1" lang="ru-RU" altLang="ja-JP" sz="200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распошивальный</a:t>
                      </a:r>
                      <a:r>
                        <a:rPr kumimoji="1" lang="ru-RU" altLang="ja-JP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шов,</a:t>
                      </a:r>
                      <a:r>
                        <a:rPr kumimoji="1" lang="ru-RU" altLang="ja-JP" sz="20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6 мм</a:t>
                      </a:r>
                      <a:endParaRPr kumimoji="1" lang="en-US" altLang="ja-JP" sz="20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07106">
                <a:tc>
                  <a:txBody>
                    <a:bodyPr/>
                    <a:lstStyle/>
                    <a:p>
                      <a:r>
                        <a:rPr kumimoji="1" lang="ru-RU" altLang="ja-JP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Длина стежка</a:t>
                      </a:r>
                      <a:endParaRPr kumimoji="1" lang="ja-JP" alt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 – 4</a:t>
                      </a:r>
                      <a:r>
                        <a:rPr kumimoji="1" lang="ru-RU" altLang="ja-JP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мм</a:t>
                      </a:r>
                      <a:endParaRPr kumimoji="1" lang="ja-JP" alt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07106">
                <a:tc>
                  <a:txBody>
                    <a:bodyPr/>
                    <a:lstStyle/>
                    <a:p>
                      <a:r>
                        <a:rPr kumimoji="1" lang="ru-RU" altLang="ja-JP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Дифференциал подачи ткани</a:t>
                      </a:r>
                      <a:endParaRPr kumimoji="1" lang="ja-JP" alt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0.5 ‐ 2.25</a:t>
                      </a:r>
                      <a:endParaRPr kumimoji="1" lang="ja-JP" altLang="en-US" sz="2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\\Head\d на сервере\Clipart\logo\logo elfort\logo elfort_2014-07_rus_na fon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408" y="6568811"/>
            <a:ext cx="1142882" cy="217775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8429652" y="6286520"/>
            <a:ext cx="428628" cy="428628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 descr="\\Head\d на сервере\Clipart\logo\logo janome\logo janome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357166"/>
            <a:ext cx="1557330" cy="2613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5007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\\Head\d на сервере\Information\Janome\Фото и картинки\!ФОТО новой линейки Janome\Janome Cover Pro D Max.jpg"/>
          <p:cNvPicPr>
            <a:picLocks noChangeAspect="1" noChangeArrowheads="1"/>
          </p:cNvPicPr>
          <p:nvPr/>
        </p:nvPicPr>
        <p:blipFill>
          <a:blip r:embed="rId3"/>
          <a:srcRect l="14173" t="5315" r="12844" b="5315"/>
          <a:stretch>
            <a:fillRect/>
          </a:stretch>
        </p:blipFill>
        <p:spPr bwMode="auto">
          <a:xfrm>
            <a:off x="4857752" y="2602378"/>
            <a:ext cx="3811772" cy="350073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0" y="-142900"/>
            <a:ext cx="9144000" cy="1143000"/>
          </a:xfrm>
        </p:spPr>
        <p:txBody>
          <a:bodyPr>
            <a:normAutofit/>
          </a:bodyPr>
          <a:lstStyle/>
          <a:p>
            <a:pPr lvl="0" algn="l"/>
            <a:r>
              <a:rPr lang="ru-RU" altLang="ja-JP" i="1" dirty="0" smtClean="0">
                <a:solidFill>
                  <a:schemeClr val="bg1"/>
                </a:solidFill>
              </a:rPr>
              <a:t>Отличительные особенности</a:t>
            </a:r>
            <a:endParaRPr kumimoji="1" lang="ja-JP" altLang="en-US" i="1" dirty="0">
              <a:solidFill>
                <a:schemeClr val="bg1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00034" y="1230231"/>
            <a:ext cx="814393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lvl="0" indent="-533400">
              <a:buFont typeface="Wingdings" pitchFamily="2" charset="2"/>
              <a:buChar char="ü"/>
              <a:tabLst>
                <a:tab pos="355600" algn="l"/>
                <a:tab pos="444500" algn="l"/>
              </a:tabLst>
            </a:pPr>
            <a:r>
              <a:rPr lang="ru-RU" altLang="ja-JP" sz="28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Calibri" pitchFamily="34" charset="0"/>
              </a:rPr>
              <a:t>Контроль натяжения </a:t>
            </a:r>
            <a:r>
              <a:rPr lang="en-US" altLang="ja-JP" sz="28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Calibri" pitchFamily="34" charset="0"/>
              </a:rPr>
              <a:t>(TLC) </a:t>
            </a:r>
            <a:r>
              <a:rPr lang="ru-RU" altLang="ja-JP" sz="28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Calibri" pitchFamily="34" charset="0"/>
              </a:rPr>
              <a:t>для предотвращения стягивания тонких трикотажных тканей</a:t>
            </a:r>
          </a:p>
          <a:p>
            <a:pPr marL="742950" lvl="0" indent="-742950">
              <a:buFont typeface="Wingdings" pitchFamily="2" charset="2"/>
              <a:buChar char="ü"/>
              <a:tabLst>
                <a:tab pos="355600" algn="l"/>
                <a:tab pos="444500" algn="l"/>
              </a:tabLst>
            </a:pPr>
            <a:endParaRPr lang="en-US" altLang="ja-JP" sz="2000" dirty="0" smtClean="0">
              <a:solidFill>
                <a:schemeClr val="tx1">
                  <a:lumMod val="85000"/>
                  <a:lumOff val="15000"/>
                </a:schemeClr>
              </a:solidFill>
              <a:cs typeface="Calibri" pitchFamily="34" charset="0"/>
            </a:endParaRPr>
          </a:p>
          <a:p>
            <a:pPr marL="533400" indent="-533400">
              <a:buFont typeface="Wingdings" pitchFamily="2" charset="2"/>
              <a:buChar char="ü"/>
              <a:tabLst>
                <a:tab pos="355600" algn="l"/>
                <a:tab pos="444500" algn="l"/>
              </a:tabLst>
            </a:pPr>
            <a:r>
              <a:rPr lang="ru-RU" altLang="ja-JP" sz="28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Calibri" pitchFamily="34" charset="0"/>
              </a:rPr>
              <a:t>Улучшенные </a:t>
            </a:r>
            <a:r>
              <a:rPr lang="ru-RU" altLang="ja-JP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cs typeface="Calibri" pitchFamily="34" charset="0"/>
              </a:rPr>
              <a:t>нитенаправители</a:t>
            </a:r>
            <a:endParaRPr lang="ru-RU" altLang="ja-JP" sz="2800" dirty="0" smtClean="0">
              <a:solidFill>
                <a:schemeClr val="tx1">
                  <a:lumMod val="85000"/>
                  <a:lumOff val="15000"/>
                </a:schemeClr>
              </a:solidFill>
              <a:cs typeface="Calibri" pitchFamily="34" charset="0"/>
            </a:endParaRPr>
          </a:p>
          <a:p>
            <a:pPr marL="533400" indent="-533400">
              <a:buFont typeface="Wingdings" pitchFamily="2" charset="2"/>
              <a:buChar char="ü"/>
              <a:tabLst>
                <a:tab pos="355600" algn="l"/>
                <a:tab pos="444500" algn="l"/>
              </a:tabLst>
            </a:pPr>
            <a:endParaRPr lang="ru-RU" altLang="ja-JP" sz="2000" dirty="0" smtClean="0">
              <a:solidFill>
                <a:schemeClr val="tx1">
                  <a:lumMod val="85000"/>
                  <a:lumOff val="15000"/>
                </a:schemeClr>
              </a:solidFill>
              <a:cs typeface="Calibri" pitchFamily="34" charset="0"/>
            </a:endParaRPr>
          </a:p>
          <a:p>
            <a:pPr marL="533400" indent="-533400">
              <a:buFont typeface="Wingdings" pitchFamily="2" charset="2"/>
              <a:buChar char="ü"/>
              <a:tabLst>
                <a:tab pos="355600" algn="l"/>
                <a:tab pos="444500" algn="l"/>
              </a:tabLst>
            </a:pPr>
            <a:r>
              <a:rPr lang="ru-RU" altLang="ja-JP" sz="28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Calibri" pitchFamily="34" charset="0"/>
              </a:rPr>
              <a:t>14 швейных операций</a:t>
            </a:r>
          </a:p>
          <a:p>
            <a:pPr marL="533400" indent="-533400">
              <a:tabLst>
                <a:tab pos="355600" algn="l"/>
                <a:tab pos="444500" algn="l"/>
              </a:tabLst>
            </a:pPr>
            <a:endParaRPr lang="en-US" altLang="ja-JP" sz="2000" dirty="0" smtClean="0">
              <a:solidFill>
                <a:schemeClr val="tx1">
                  <a:lumMod val="85000"/>
                  <a:lumOff val="15000"/>
                </a:schemeClr>
              </a:solidFill>
              <a:cs typeface="Calibri" pitchFamily="34" charset="0"/>
            </a:endParaRPr>
          </a:p>
          <a:p>
            <a:pPr marL="533400" indent="-533400">
              <a:buFont typeface="Wingdings" pitchFamily="2" charset="2"/>
              <a:buChar char="ü"/>
              <a:tabLst>
                <a:tab pos="355600" algn="l"/>
                <a:tab pos="444500" algn="l"/>
              </a:tabLst>
            </a:pPr>
            <a:r>
              <a:rPr lang="ru-RU" altLang="ja-JP" sz="28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Calibri" pitchFamily="34" charset="0"/>
              </a:rPr>
              <a:t>Новый дизайн</a:t>
            </a:r>
          </a:p>
          <a:p>
            <a:pPr marL="533400" indent="-533400">
              <a:tabLst>
                <a:tab pos="355600" algn="l"/>
                <a:tab pos="444500" algn="l"/>
              </a:tabLst>
            </a:pPr>
            <a:endParaRPr lang="ru-RU" altLang="ja-JP" sz="2000" dirty="0" smtClean="0">
              <a:solidFill>
                <a:schemeClr val="tx1">
                  <a:lumMod val="85000"/>
                  <a:lumOff val="15000"/>
                </a:schemeClr>
              </a:solidFill>
              <a:cs typeface="Calibri" pitchFamily="34" charset="0"/>
            </a:endParaRPr>
          </a:p>
          <a:p>
            <a:pPr marL="533400" indent="-533400">
              <a:buFont typeface="Wingdings" pitchFamily="2" charset="2"/>
              <a:buChar char="ü"/>
              <a:tabLst>
                <a:tab pos="355600" algn="l"/>
                <a:tab pos="444500" algn="l"/>
              </a:tabLst>
            </a:pPr>
            <a:r>
              <a:rPr lang="ru-RU" altLang="ja-JP" sz="28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Calibri" pitchFamily="34" charset="0"/>
              </a:rPr>
              <a:t>Свободный рукав</a:t>
            </a:r>
          </a:p>
          <a:p>
            <a:pPr marL="533400" indent="-533400">
              <a:tabLst>
                <a:tab pos="355600" algn="l"/>
                <a:tab pos="444500" algn="l"/>
              </a:tabLst>
            </a:pPr>
            <a:endParaRPr lang="ru-RU" altLang="ja-JP" sz="2000" dirty="0" smtClean="0">
              <a:solidFill>
                <a:schemeClr val="tx1">
                  <a:lumMod val="85000"/>
                  <a:lumOff val="15000"/>
                </a:schemeClr>
              </a:solidFill>
              <a:cs typeface="Calibri" pitchFamily="34" charset="0"/>
            </a:endParaRPr>
          </a:p>
          <a:p>
            <a:pPr marL="533400" indent="-533400">
              <a:buFont typeface="Wingdings" pitchFamily="2" charset="2"/>
              <a:buChar char="ü"/>
              <a:tabLst>
                <a:tab pos="355600" algn="l"/>
                <a:tab pos="444500" algn="l"/>
              </a:tabLst>
            </a:pPr>
            <a:r>
              <a:rPr lang="en-US" altLang="ja-JP" sz="28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Calibri" pitchFamily="34" charset="0"/>
              </a:rPr>
              <a:t>LED </a:t>
            </a:r>
            <a:r>
              <a:rPr lang="ru-RU" altLang="ja-JP" sz="28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Calibri" pitchFamily="34" charset="0"/>
              </a:rPr>
              <a:t>подсветка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cs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\\Head\d на сервере\Clipart\logo\logo elfort\logo elfort_2014-07_rus_na fon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408" y="6568811"/>
            <a:ext cx="1142882" cy="217775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8429652" y="6286520"/>
            <a:ext cx="428628" cy="428628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342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6830" y="-1429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altLang="ja-JP" i="1" dirty="0" smtClean="0">
                <a:solidFill>
                  <a:schemeClr val="bg1"/>
                </a:solidFill>
                <a:cs typeface="Calibri" pitchFamily="34" charset="0"/>
              </a:rPr>
              <a:t>Новый дизайн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39110" y="1258187"/>
            <a:ext cx="74905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ja-JP" sz="2800" b="1" dirty="0" smtClean="0">
                <a:solidFill>
                  <a:srgbClr val="333333"/>
                </a:solidFill>
              </a:rPr>
              <a:t>Новый </a:t>
            </a:r>
            <a:r>
              <a:rPr lang="en-US" altLang="ja-JP" sz="2800" b="1" dirty="0" err="1" smtClean="0">
                <a:solidFill>
                  <a:srgbClr val="333333"/>
                </a:solidFill>
              </a:rPr>
              <a:t>CoverPro</a:t>
            </a:r>
            <a:r>
              <a:rPr lang="en-US" altLang="ja-JP" sz="2800" b="1" dirty="0" smtClean="0">
                <a:solidFill>
                  <a:srgbClr val="333333"/>
                </a:solidFill>
              </a:rPr>
              <a:t> D Max</a:t>
            </a:r>
            <a:r>
              <a:rPr lang="ru-RU" altLang="ja-JP" sz="2800" b="1" dirty="0" smtClean="0">
                <a:solidFill>
                  <a:srgbClr val="333333"/>
                </a:solidFill>
              </a:rPr>
              <a:t> </a:t>
            </a:r>
            <a:r>
              <a:rPr lang="ru-RU" altLang="ja-JP" sz="2800" dirty="0" smtClean="0">
                <a:solidFill>
                  <a:srgbClr val="333333"/>
                </a:solidFill>
              </a:rPr>
              <a:t>обладает самым большим в мире рабочим пространством среди </a:t>
            </a:r>
            <a:r>
              <a:rPr lang="ru-RU" altLang="ja-JP" sz="2800" dirty="0" err="1" smtClean="0">
                <a:solidFill>
                  <a:srgbClr val="333333"/>
                </a:solidFill>
              </a:rPr>
              <a:t>распошивальных</a:t>
            </a:r>
            <a:r>
              <a:rPr lang="ru-RU" altLang="ja-JP" sz="2800" dirty="0" smtClean="0">
                <a:solidFill>
                  <a:srgbClr val="333333"/>
                </a:solidFill>
              </a:rPr>
              <a:t> машин.</a:t>
            </a:r>
            <a:r>
              <a:rPr lang="en-US" altLang="ja-JP" sz="2800" dirty="0" smtClean="0">
                <a:solidFill>
                  <a:srgbClr val="333333"/>
                </a:solidFill>
              </a:rPr>
              <a:t> </a:t>
            </a:r>
            <a:r>
              <a:rPr lang="ru-RU" altLang="ja-JP" sz="2800" dirty="0" smtClean="0">
                <a:solidFill>
                  <a:srgbClr val="333333"/>
                </a:solidFill>
              </a:rPr>
              <a:t> </a:t>
            </a:r>
            <a:endParaRPr lang="en-US" altLang="ja-JP" sz="2800" dirty="0" smtClean="0">
              <a:solidFill>
                <a:srgbClr val="333333"/>
              </a:solidFill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684739" y="3036087"/>
            <a:ext cx="7959227" cy="3178995"/>
            <a:chOff x="502364" y="2643182"/>
            <a:chExt cx="7959227" cy="3178995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502364" y="2643182"/>
              <a:ext cx="7959227" cy="3178995"/>
              <a:chOff x="502364" y="2643182"/>
              <a:chExt cx="7959227" cy="3178995"/>
            </a:xfrm>
          </p:grpSpPr>
          <p:grpSp>
            <p:nvGrpSpPr>
              <p:cNvPr id="7" name="グループ化 6"/>
              <p:cNvGrpSpPr/>
              <p:nvPr/>
            </p:nvGrpSpPr>
            <p:grpSpPr>
              <a:xfrm>
                <a:off x="502364" y="2786058"/>
                <a:ext cx="7958068" cy="3036119"/>
                <a:chOff x="683638" y="3457736"/>
                <a:chExt cx="8283488" cy="3230852"/>
              </a:xfrm>
            </p:grpSpPr>
            <p:sp>
              <p:nvSpPr>
                <p:cNvPr id="5" name="右矢印 4"/>
                <p:cNvSpPr/>
                <p:nvPr/>
              </p:nvSpPr>
              <p:spPr>
                <a:xfrm>
                  <a:off x="4329615" y="4394991"/>
                  <a:ext cx="936104" cy="658129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" name="テキスト ボックス 17"/>
                <p:cNvSpPr txBox="1"/>
                <p:nvPr/>
              </p:nvSpPr>
              <p:spPr>
                <a:xfrm>
                  <a:off x="1530517" y="6288478"/>
                  <a:ext cx="132937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2000" b="1" dirty="0" smtClean="0">
                      <a:solidFill>
                        <a:srgbClr val="333333"/>
                      </a:solidFill>
                    </a:rPr>
                    <a:t>1000CPX</a:t>
                  </a:r>
                  <a:endParaRPr kumimoji="1" lang="ja-JP" altLang="en-US" sz="2000" b="1" dirty="0">
                    <a:solidFill>
                      <a:srgbClr val="333333"/>
                    </a:solidFill>
                  </a:endParaRPr>
                </a:p>
              </p:txBody>
            </p:sp>
            <p:sp>
              <p:nvSpPr>
                <p:cNvPr id="7180" name="1 つの角を丸めた四角形 7179"/>
                <p:cNvSpPr/>
                <p:nvPr/>
              </p:nvSpPr>
              <p:spPr>
                <a:xfrm>
                  <a:off x="1952153" y="4430676"/>
                  <a:ext cx="687412" cy="698500"/>
                </a:xfrm>
                <a:prstGeom prst="snipRoundRect">
                  <a:avLst>
                    <a:gd name="adj1" fmla="val 16667"/>
                    <a:gd name="adj2" fmla="val 28946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3" name="グループ化 2"/>
                <p:cNvGrpSpPr/>
                <p:nvPr/>
              </p:nvGrpSpPr>
              <p:grpSpPr>
                <a:xfrm>
                  <a:off x="5265719" y="3457736"/>
                  <a:ext cx="3701407" cy="2864242"/>
                  <a:chOff x="5133564" y="917038"/>
                  <a:chExt cx="3701407" cy="2864242"/>
                </a:xfrm>
              </p:grpSpPr>
              <p:pic>
                <p:nvPicPr>
                  <p:cNvPr id="2050" name="Picture 2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 bwMode="auto">
                  <a:xfrm>
                    <a:off x="5133564" y="917038"/>
                    <a:ext cx="3701407" cy="286424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7178" name="角丸四角形 7177"/>
                  <p:cNvSpPr/>
                  <p:nvPr/>
                </p:nvSpPr>
                <p:spPr>
                  <a:xfrm>
                    <a:off x="6563296" y="1993217"/>
                    <a:ext cx="762000" cy="757639"/>
                  </a:xfrm>
                  <a:prstGeom prst="roundRect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12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pic>
              <p:nvPicPr>
                <p:cNvPr id="15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683638" y="3491235"/>
                  <a:ext cx="3554715" cy="279724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6" name="1 つの角を丸めた四角形 15"/>
                <p:cNvSpPr/>
                <p:nvPr/>
              </p:nvSpPr>
              <p:spPr>
                <a:xfrm>
                  <a:off x="1952153" y="4560029"/>
                  <a:ext cx="770004" cy="684180"/>
                </a:xfrm>
                <a:prstGeom prst="snipRoundRect">
                  <a:avLst>
                    <a:gd name="adj1" fmla="val 16667"/>
                    <a:gd name="adj2" fmla="val 28946"/>
                  </a:avLst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" name="テキスト ボックス 16"/>
                <p:cNvSpPr txBox="1"/>
                <p:nvPr/>
              </p:nvSpPr>
              <p:spPr>
                <a:xfrm>
                  <a:off x="6109437" y="6224801"/>
                  <a:ext cx="2230777" cy="4257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2000" b="1" dirty="0" err="1" smtClean="0">
                      <a:solidFill>
                        <a:srgbClr val="333333"/>
                      </a:solidFill>
                    </a:rPr>
                    <a:t>CoverPro</a:t>
                  </a:r>
                  <a:r>
                    <a:rPr kumimoji="1" lang="en-US" altLang="ja-JP" sz="2000" b="1" dirty="0" smtClean="0">
                      <a:solidFill>
                        <a:srgbClr val="333333"/>
                      </a:solidFill>
                    </a:rPr>
                    <a:t> D Max</a:t>
                  </a:r>
                  <a:endParaRPr kumimoji="1" lang="ja-JP" altLang="en-US" sz="2000" b="1" dirty="0">
                    <a:solidFill>
                      <a:srgbClr val="333333"/>
                    </a:solidFill>
                  </a:endParaRPr>
                </a:p>
              </p:txBody>
            </p:sp>
          </p:grpSp>
          <p:pic>
            <p:nvPicPr>
              <p:cNvPr id="14" name="Picture 2" descr="C:\Documents and Settings\RegionManager\Рабочий стол\JanomeCoverPro-DMax-640x480.jpg"/>
              <p:cNvPicPr>
                <a:picLocks noChangeAspect="1" noChangeArrowheads="1"/>
              </p:cNvPicPr>
              <p:nvPr/>
            </p:nvPicPr>
            <p:blipFill>
              <a:blip r:embed="rId4">
                <a:lum/>
              </a:blip>
              <a:srcRect l="5536" t="2461" r="7382" b="4921"/>
              <a:stretch>
                <a:fillRect/>
              </a:stretch>
            </p:blipFill>
            <p:spPr bwMode="auto">
              <a:xfrm>
                <a:off x="5000628" y="2643182"/>
                <a:ext cx="3460963" cy="2761584"/>
              </a:xfrm>
              <a:prstGeom prst="rect">
                <a:avLst/>
              </a:prstGeom>
              <a:noFill/>
            </p:spPr>
          </p:pic>
        </p:grpSp>
        <p:sp>
          <p:nvSpPr>
            <p:cNvPr id="19" name="Скругленный прямоугольник 18"/>
            <p:cNvSpPr/>
            <p:nvPr/>
          </p:nvSpPr>
          <p:spPr>
            <a:xfrm>
              <a:off x="6318450" y="3679037"/>
              <a:ext cx="753879" cy="78581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2" descr="\\Head\d на сервере\Clipart\logo\logo elfort\logo elfort_2014-07_rus_na fon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408" y="6568811"/>
            <a:ext cx="1142882" cy="217775"/>
          </a:xfrm>
          <a:prstGeom prst="rect">
            <a:avLst/>
          </a:prstGeom>
          <a:noFill/>
        </p:spPr>
      </p:pic>
      <p:sp>
        <p:nvSpPr>
          <p:cNvPr id="24" name="Овал 23"/>
          <p:cNvSpPr/>
          <p:nvPr/>
        </p:nvSpPr>
        <p:spPr>
          <a:xfrm>
            <a:off x="8429652" y="6286520"/>
            <a:ext cx="428628" cy="428628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5" name="Picture 2" descr="\\Head\d на сервере\Clipart\logo\logo janome\logo janome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8082" y="357166"/>
            <a:ext cx="1557330" cy="2613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0835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C:\Documents and Settings\RegionManager\Рабочий стол\JanomeCoverPro-DMax-640x480.jpg"/>
          <p:cNvPicPr>
            <a:picLocks noChangeAspect="1" noChangeArrowheads="1"/>
          </p:cNvPicPr>
          <p:nvPr/>
        </p:nvPicPr>
        <p:blipFill>
          <a:blip r:embed="rId2">
            <a:lum/>
          </a:blip>
          <a:srcRect l="5536" t="2461" r="7382" b="4921"/>
          <a:stretch>
            <a:fillRect/>
          </a:stretch>
        </p:blipFill>
        <p:spPr bwMode="auto">
          <a:xfrm>
            <a:off x="5786446" y="3786190"/>
            <a:ext cx="3103773" cy="2476574"/>
          </a:xfrm>
          <a:prstGeom prst="rect">
            <a:avLst/>
          </a:prstGeom>
          <a:noFill/>
        </p:spPr>
      </p:pic>
      <p:sp>
        <p:nvSpPr>
          <p:cNvPr id="7" name="タイトル 1"/>
          <p:cNvSpPr txBox="1">
            <a:spLocks/>
          </p:cNvSpPr>
          <p:nvPr/>
        </p:nvSpPr>
        <p:spPr>
          <a:xfrm>
            <a:off x="519379" y="-1428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ja-JP" i="1" dirty="0" smtClean="0">
                <a:solidFill>
                  <a:schemeClr val="bg1"/>
                </a:solidFill>
              </a:rPr>
              <a:t>Контроль натяжения</a:t>
            </a:r>
            <a:endParaRPr lang="ja-JP" altLang="en-US" dirty="0">
              <a:solidFill>
                <a:schemeClr val="bg1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12575" y="1378495"/>
            <a:ext cx="2490106" cy="197906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右矢印 10"/>
          <p:cNvSpPr/>
          <p:nvPr/>
        </p:nvSpPr>
        <p:spPr>
          <a:xfrm rot="16200000">
            <a:off x="7750137" y="3535301"/>
            <a:ext cx="285751" cy="21602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14348" y="1643050"/>
            <a:ext cx="48919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ja-JP" sz="2800" dirty="0" smtClean="0">
                <a:solidFill>
                  <a:srgbClr val="333333"/>
                </a:solidFill>
              </a:rPr>
              <a:t>Легко шить тонкий трикотаж благодаря контролю натяжения нити </a:t>
            </a:r>
            <a:r>
              <a:rPr lang="ru-RU" altLang="ja-JP" sz="2800" dirty="0" err="1" smtClean="0">
                <a:solidFill>
                  <a:srgbClr val="333333"/>
                </a:solidFill>
              </a:rPr>
              <a:t>петлителя</a:t>
            </a:r>
            <a:r>
              <a:rPr lang="ru-RU" altLang="ja-JP" sz="2800" dirty="0" smtClean="0">
                <a:solidFill>
                  <a:srgbClr val="333333"/>
                </a:solidFill>
              </a:rPr>
              <a:t> </a:t>
            </a:r>
            <a:r>
              <a:rPr lang="en-US" altLang="ja-JP" sz="2800" b="1" dirty="0" smtClean="0">
                <a:solidFill>
                  <a:srgbClr val="333333"/>
                </a:solidFill>
              </a:rPr>
              <a:t>(TLC) </a:t>
            </a:r>
            <a:r>
              <a:rPr lang="en-US" altLang="ja-JP" sz="2800" dirty="0" smtClean="0">
                <a:solidFill>
                  <a:srgbClr val="333333"/>
                </a:solidFill>
              </a:rPr>
              <a:t>.</a:t>
            </a:r>
          </a:p>
          <a:p>
            <a:endParaRPr lang="en-US" altLang="ja-JP" sz="2800" dirty="0" smtClean="0">
              <a:solidFill>
                <a:srgbClr val="333333"/>
              </a:solidFill>
            </a:endParaRPr>
          </a:p>
          <a:p>
            <a:r>
              <a:rPr lang="ru-RU" altLang="ja-JP" sz="2800" dirty="0" smtClean="0">
                <a:solidFill>
                  <a:srgbClr val="333333"/>
                </a:solidFill>
              </a:rPr>
              <a:t>С помощью специального регулятора натяжение может быть ослаблено для создания мягких швов.</a:t>
            </a:r>
            <a:endParaRPr kumimoji="1" lang="ja-JP" altLang="en-US" sz="2800" dirty="0">
              <a:solidFill>
                <a:srgbClr val="333333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7533781" y="3905310"/>
            <a:ext cx="732646" cy="6797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\\Head\d на сервере\Clipart\logo\logo elfort\logo elfort_2014-07_rus_na fon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408" y="6568811"/>
            <a:ext cx="1142882" cy="217775"/>
          </a:xfrm>
          <a:prstGeom prst="rect">
            <a:avLst/>
          </a:prstGeom>
          <a:noFill/>
        </p:spPr>
      </p:pic>
      <p:sp>
        <p:nvSpPr>
          <p:cNvPr id="18" name="Овал 17"/>
          <p:cNvSpPr/>
          <p:nvPr/>
        </p:nvSpPr>
        <p:spPr>
          <a:xfrm>
            <a:off x="8429652" y="6286520"/>
            <a:ext cx="428628" cy="428628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9" name="Picture 2" descr="\\Head\d на сервере\Clipart\logo\logo janome\logo janome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82" y="357166"/>
            <a:ext cx="1557330" cy="2613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0380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G:\製品企画室\30：ミシン各機種\796型カバープロ\50：資料\写真\2000CPX\IMG_004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4100" y="3047642"/>
            <a:ext cx="6105147" cy="9877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タイトル 1"/>
          <p:cNvSpPr txBox="1">
            <a:spLocks/>
          </p:cNvSpPr>
          <p:nvPr/>
        </p:nvSpPr>
        <p:spPr>
          <a:xfrm>
            <a:off x="510678" y="-71462"/>
            <a:ext cx="8229600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ja-JP" i="1" dirty="0" smtClean="0">
                <a:solidFill>
                  <a:schemeClr val="bg1"/>
                </a:solidFill>
                <a:cs typeface="Calibri" pitchFamily="34" charset="0"/>
              </a:rPr>
              <a:t>Улучшенные </a:t>
            </a:r>
            <a:r>
              <a:rPr lang="ru-RU" altLang="ja-JP" i="1" dirty="0" err="1" smtClean="0">
                <a:solidFill>
                  <a:schemeClr val="bg1"/>
                </a:solidFill>
                <a:cs typeface="Calibri" pitchFamily="34" charset="0"/>
              </a:rPr>
              <a:t>нитенаправители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42910" y="1142984"/>
            <a:ext cx="79821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ja-JP" sz="2800" dirty="0" smtClean="0">
                <a:solidFill>
                  <a:srgbClr val="333333"/>
                </a:solidFill>
              </a:rPr>
              <a:t>С новыми </a:t>
            </a:r>
            <a:r>
              <a:rPr lang="ru-RU" altLang="ja-JP" sz="2800" b="1" dirty="0" err="1" smtClean="0">
                <a:solidFill>
                  <a:srgbClr val="333333"/>
                </a:solidFill>
              </a:rPr>
              <a:t>нитенаправителями</a:t>
            </a:r>
            <a:r>
              <a:rPr lang="ru-RU" altLang="ja-JP" sz="2800" dirty="0" smtClean="0">
                <a:solidFill>
                  <a:srgbClr val="333333"/>
                </a:solidFill>
              </a:rPr>
              <a:t> заправка машины стала быстрей и легче!</a:t>
            </a:r>
            <a:endParaRPr kumimoji="1" lang="ja-JP" altLang="en-US" sz="2800" dirty="0">
              <a:solidFill>
                <a:srgbClr val="333333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79589" y="4441958"/>
            <a:ext cx="1329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333333"/>
                </a:solidFill>
              </a:rPr>
              <a:t>1000CPX</a:t>
            </a:r>
            <a:endParaRPr kumimoji="1" lang="ja-JP" altLang="en-US" sz="2000" b="1" dirty="0">
              <a:solidFill>
                <a:srgbClr val="333333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83702" y="2634198"/>
            <a:ext cx="2496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err="1" smtClean="0">
                <a:solidFill>
                  <a:srgbClr val="333333"/>
                </a:solidFill>
              </a:rPr>
              <a:t>CoverPro</a:t>
            </a:r>
            <a:r>
              <a:rPr lang="en-US" altLang="ja-JP" sz="2000" b="1" dirty="0" smtClean="0">
                <a:solidFill>
                  <a:srgbClr val="333333"/>
                </a:solidFill>
              </a:rPr>
              <a:t> D Max</a:t>
            </a:r>
            <a:endParaRPr kumimoji="1" lang="ja-JP" altLang="en-US" sz="2000" b="1" dirty="0">
              <a:solidFill>
                <a:srgbClr val="333333"/>
              </a:solidFill>
            </a:endParaRPr>
          </a:p>
        </p:txBody>
      </p:sp>
      <p:sp>
        <p:nvSpPr>
          <p:cNvPr id="3" name="右矢印 2"/>
          <p:cNvSpPr/>
          <p:nvPr/>
        </p:nvSpPr>
        <p:spPr>
          <a:xfrm>
            <a:off x="6319518" y="5032136"/>
            <a:ext cx="288032" cy="3088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円/楕円 3"/>
          <p:cNvSpPr/>
          <p:nvPr/>
        </p:nvSpPr>
        <p:spPr>
          <a:xfrm>
            <a:off x="820066" y="3594720"/>
            <a:ext cx="4752528" cy="5525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" name="グループ化 11"/>
          <p:cNvGrpSpPr/>
          <p:nvPr/>
        </p:nvGrpSpPr>
        <p:grpSpPr>
          <a:xfrm>
            <a:off x="561737" y="5070236"/>
            <a:ext cx="5328086" cy="1021887"/>
            <a:chOff x="585662" y="5431449"/>
            <a:chExt cx="5328086" cy="1021887"/>
          </a:xfrm>
        </p:grpSpPr>
        <p:pic>
          <p:nvPicPr>
            <p:cNvPr id="3075" name="Picture 3" descr="G:\製品企画室\30：ミシン各機種\796型カバープロ\50：資料\写真\1000CPX\IMG_0053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85662" y="5469971"/>
              <a:ext cx="5328086" cy="98336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円/楕円 8"/>
            <p:cNvSpPr/>
            <p:nvPr/>
          </p:nvSpPr>
          <p:spPr>
            <a:xfrm>
              <a:off x="1175068" y="5431449"/>
              <a:ext cx="4464497" cy="56907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100" y="4642013"/>
            <a:ext cx="1546957" cy="150492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G:\製品企画室\30：ミシン各機種\796型カバープロ\50：資料\写真\2000CPX\IMG_004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36698" y="3074072"/>
            <a:ext cx="1816402" cy="14486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雲形吹き出し 10"/>
          <p:cNvSpPr/>
          <p:nvPr/>
        </p:nvSpPr>
        <p:spPr>
          <a:xfrm>
            <a:off x="6572264" y="1857364"/>
            <a:ext cx="2525990" cy="1245839"/>
          </a:xfrm>
          <a:prstGeom prst="cloudCallout">
            <a:avLst>
              <a:gd name="adj1" fmla="val -17840"/>
              <a:gd name="adj2" fmla="val 8241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ja-JP" sz="2000" dirty="0" smtClean="0">
                <a:solidFill>
                  <a:schemeClr val="tx1"/>
                </a:solidFill>
              </a:rPr>
              <a:t>Не нужно использовать пинцет</a:t>
            </a:r>
            <a:endParaRPr kumimoji="1" lang="ja-JP" alt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\\Head\d на сервере\Clipart\logo\logo elfort\logo elfort_2014-07_rus_na fon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408" y="6568811"/>
            <a:ext cx="1142882" cy="217775"/>
          </a:xfrm>
          <a:prstGeom prst="rect">
            <a:avLst/>
          </a:prstGeom>
          <a:noFill/>
        </p:spPr>
      </p:pic>
      <p:sp>
        <p:nvSpPr>
          <p:cNvPr id="19" name="Овал 18"/>
          <p:cNvSpPr/>
          <p:nvPr/>
        </p:nvSpPr>
        <p:spPr>
          <a:xfrm>
            <a:off x="8429652" y="6286520"/>
            <a:ext cx="428628" cy="428628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53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514871" y="-1094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ja-JP" sz="4000" i="1" dirty="0" smtClean="0">
                <a:solidFill>
                  <a:schemeClr val="bg1"/>
                </a:solidFill>
                <a:cs typeface="Calibri" pitchFamily="34" charset="0"/>
              </a:rPr>
              <a:t>Пространство для работы</a:t>
            </a:r>
            <a:endParaRPr lang="ja-JP" altLang="en-US" sz="4000" dirty="0">
              <a:solidFill>
                <a:schemeClr val="bg1"/>
              </a:solidFill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785933"/>
              </p:ext>
            </p:extLst>
          </p:nvPr>
        </p:nvGraphicFramePr>
        <p:xfrm>
          <a:off x="357158" y="4714884"/>
          <a:ext cx="8574232" cy="12621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53486"/>
                <a:gridCol w="1246976"/>
                <a:gridCol w="1214446"/>
                <a:gridCol w="928694"/>
                <a:gridCol w="1071570"/>
                <a:gridCol w="1859060"/>
              </a:tblGrid>
              <a:tr h="2838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+mn-lt"/>
                        </a:rPr>
                        <a:t>Бренд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Janome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smtClean="0">
                          <a:effectLst/>
                          <a:latin typeface="+mn-lt"/>
                        </a:rPr>
                        <a:t>Brother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Bernina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err="1" smtClean="0">
                          <a:effectLst/>
                          <a:latin typeface="+mn-lt"/>
                        </a:rPr>
                        <a:t>BabyLock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MerryLock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257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+mn-lt"/>
                        </a:rPr>
                        <a:t>Модель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 smtClean="0">
                          <a:effectLst/>
                          <a:latin typeface="+mn-lt"/>
                        </a:rPr>
                        <a:t>CoverPro</a:t>
                      </a:r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 D</a:t>
                      </a:r>
                      <a:r>
                        <a:rPr lang="en-US" sz="1400" u="none" strike="noStrike" baseline="0" dirty="0" smtClean="0">
                          <a:effectLst/>
                          <a:latin typeface="+mn-lt"/>
                        </a:rPr>
                        <a:t> Max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2340CV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L220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BLCS-2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Cover Pro Auto III / 095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5525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+mn-lt"/>
                        </a:rPr>
                        <a:t>Размер рабочей поверхности</a:t>
                      </a:r>
                      <a:endParaRPr lang="ru-RU" sz="1400" u="none" strike="noStrike" baseline="0" dirty="0" smtClean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+mn-lt"/>
                        </a:rPr>
                        <a:t>Ш</a:t>
                      </a:r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143 </a:t>
                      </a: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x </a:t>
                      </a:r>
                      <a:r>
                        <a:rPr lang="ru-RU" sz="1400" u="none" strike="noStrike" dirty="0" smtClean="0">
                          <a:effectLst/>
                          <a:latin typeface="+mn-lt"/>
                        </a:rPr>
                        <a:t>В</a:t>
                      </a:r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100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+mn-lt"/>
                        </a:rPr>
                        <a:t>Ш</a:t>
                      </a:r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32 </a:t>
                      </a: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x </a:t>
                      </a:r>
                      <a:r>
                        <a:rPr lang="ru-RU" sz="1400" u="none" strike="noStrike" dirty="0" smtClean="0">
                          <a:effectLst/>
                          <a:latin typeface="+mn-lt"/>
                        </a:rPr>
                        <a:t>В</a:t>
                      </a:r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+mn-lt"/>
                        </a:rPr>
                        <a:t>Ш</a:t>
                      </a:r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45 </a:t>
                      </a: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x </a:t>
                      </a:r>
                      <a:r>
                        <a:rPr lang="ru-RU" sz="1400" u="none" strike="noStrike" dirty="0" smtClean="0">
                          <a:effectLst/>
                          <a:latin typeface="+mn-lt"/>
                        </a:rPr>
                        <a:t>В</a:t>
                      </a:r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60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+mn-lt"/>
                        </a:rPr>
                        <a:t>Ш</a:t>
                      </a:r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32 </a:t>
                      </a: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x </a:t>
                      </a:r>
                      <a:r>
                        <a:rPr lang="ru-RU" sz="1400" u="none" strike="noStrike" dirty="0" smtClean="0">
                          <a:effectLst/>
                          <a:latin typeface="+mn-lt"/>
                        </a:rPr>
                        <a:t>В</a:t>
                      </a:r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45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Ш100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х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В (н.д.)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角丸四角形 10"/>
          <p:cNvSpPr/>
          <p:nvPr/>
        </p:nvSpPr>
        <p:spPr>
          <a:xfrm>
            <a:off x="2714612" y="5500702"/>
            <a:ext cx="1082970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4" name="Группа 23"/>
          <p:cNvGrpSpPr/>
          <p:nvPr/>
        </p:nvGrpSpPr>
        <p:grpSpPr>
          <a:xfrm>
            <a:off x="528783" y="1214422"/>
            <a:ext cx="2685895" cy="2143140"/>
            <a:chOff x="741237" y="785794"/>
            <a:chExt cx="3402135" cy="2714644"/>
          </a:xfrm>
        </p:grpSpPr>
        <p:pic>
          <p:nvPicPr>
            <p:cNvPr id="12" name="Picture 2" descr="C:\Documents and Settings\RegionManager\Рабочий стол\JanomeCoverPro-DMax-640x480.jpg"/>
            <p:cNvPicPr>
              <a:picLocks noChangeAspect="1" noChangeArrowheads="1"/>
            </p:cNvPicPr>
            <p:nvPr/>
          </p:nvPicPr>
          <p:blipFill>
            <a:blip r:embed="rId3">
              <a:lum/>
            </a:blip>
            <a:srcRect l="5536" t="2461" r="7382" b="4921"/>
            <a:stretch>
              <a:fillRect/>
            </a:stretch>
          </p:blipFill>
          <p:spPr bwMode="auto">
            <a:xfrm>
              <a:off x="741237" y="785794"/>
              <a:ext cx="3402135" cy="2714644"/>
            </a:xfrm>
            <a:prstGeom prst="rect">
              <a:avLst/>
            </a:prstGeom>
            <a:noFill/>
          </p:spPr>
        </p:pic>
        <p:grpSp>
          <p:nvGrpSpPr>
            <p:cNvPr id="23" name="Группа 22"/>
            <p:cNvGrpSpPr/>
            <p:nvPr/>
          </p:nvGrpSpPr>
          <p:grpSpPr>
            <a:xfrm>
              <a:off x="1714480" y="1785926"/>
              <a:ext cx="1071570" cy="787406"/>
              <a:chOff x="1714480" y="1785926"/>
              <a:chExt cx="1071570" cy="787406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1714480" y="2285992"/>
                <a:ext cx="1071570" cy="158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 rot="5400000">
                <a:off x="1963719" y="2178835"/>
                <a:ext cx="787406" cy="158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Прямоугольник 18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\\Head\d на сервере\Clipart\logo\logo elfort\logo elfort_2014-07_rus_na fon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408" y="6568811"/>
            <a:ext cx="1142882" cy="217775"/>
          </a:xfrm>
          <a:prstGeom prst="rect">
            <a:avLst/>
          </a:prstGeom>
          <a:noFill/>
        </p:spPr>
      </p:pic>
      <p:sp>
        <p:nvSpPr>
          <p:cNvPr id="21" name="Овал 20"/>
          <p:cNvSpPr/>
          <p:nvPr/>
        </p:nvSpPr>
        <p:spPr>
          <a:xfrm>
            <a:off x="8429652" y="6286520"/>
            <a:ext cx="428628" cy="428628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7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2" name="Picture 2" descr="\\Head\d на сервере\Clipart\logo\logo janome\logo janome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82" y="357166"/>
            <a:ext cx="1557330" cy="261339"/>
          </a:xfrm>
          <a:prstGeom prst="rect">
            <a:avLst/>
          </a:prstGeom>
          <a:noFill/>
        </p:spPr>
      </p:pic>
      <p:grpSp>
        <p:nvGrpSpPr>
          <p:cNvPr id="29" name="Группа 28"/>
          <p:cNvGrpSpPr/>
          <p:nvPr/>
        </p:nvGrpSpPr>
        <p:grpSpPr>
          <a:xfrm>
            <a:off x="4000496" y="3620939"/>
            <a:ext cx="4571149" cy="1022507"/>
            <a:chOff x="4000496" y="1285860"/>
            <a:chExt cx="4571149" cy="1022507"/>
          </a:xfrm>
        </p:grpSpPr>
        <p:pic>
          <p:nvPicPr>
            <p:cNvPr id="1026" name="Picture 2" descr="http://www.brother-usa.com/USAImages/ModelImages/DetailSpinner/2340CV/2340CV_1_L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000496" y="1356010"/>
              <a:ext cx="857205" cy="9299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3504" y="1313885"/>
              <a:ext cx="759310" cy="972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2861" y="1319900"/>
              <a:ext cx="878031" cy="966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Рисунок 25" descr="i (3)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500958" y="1285860"/>
              <a:ext cx="1070687" cy="1022507"/>
            </a:xfrm>
            <a:prstGeom prst="rect">
              <a:avLst/>
            </a:prstGeom>
          </p:spPr>
        </p:pic>
      </p:grpSp>
      <p:sp>
        <p:nvSpPr>
          <p:cNvPr id="30" name="テキスト ボックス 7"/>
          <p:cNvSpPr txBox="1"/>
          <p:nvPr/>
        </p:nvSpPr>
        <p:spPr>
          <a:xfrm>
            <a:off x="3786182" y="1571612"/>
            <a:ext cx="47863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ja-JP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Сравнительная таблица размеров рабочего пространства у </a:t>
            </a:r>
            <a:r>
              <a:rPr lang="ru-RU" altLang="ja-JP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распошивальных</a:t>
            </a:r>
            <a:r>
              <a:rPr lang="ru-RU" altLang="ja-JP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altLang="ja-JP" sz="24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машин разных </a:t>
            </a:r>
            <a:r>
              <a:rPr lang="ru-RU" altLang="ja-JP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брендов.</a:t>
            </a:r>
            <a:endParaRPr lang="en-US" altLang="ja-JP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5" name="Picture 2" descr="\\Head\d на сервере\Information\Janome\Фото и картинки\!ФОТО новой линейки Janome\Janome Cover Pro D Max.jpg"/>
          <p:cNvPicPr>
            <a:picLocks noChangeAspect="1" noChangeArrowheads="1"/>
          </p:cNvPicPr>
          <p:nvPr/>
        </p:nvPicPr>
        <p:blipFill>
          <a:blip r:embed="rId10" cstate="print"/>
          <a:srcRect l="14173" t="5315" r="12844" b="5315"/>
          <a:stretch>
            <a:fillRect/>
          </a:stretch>
        </p:blipFill>
        <p:spPr bwMode="auto">
          <a:xfrm>
            <a:off x="2806218" y="3714752"/>
            <a:ext cx="979964" cy="9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6414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-24"/>
            <a:ext cx="9144000" cy="8572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450"/>
          <a:stretch/>
        </p:blipFill>
        <p:spPr bwMode="auto">
          <a:xfrm>
            <a:off x="783008" y="3643314"/>
            <a:ext cx="3360364" cy="20030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タイトル 1"/>
          <p:cNvSpPr txBox="1">
            <a:spLocks/>
          </p:cNvSpPr>
          <p:nvPr/>
        </p:nvSpPr>
        <p:spPr>
          <a:xfrm>
            <a:off x="485804" y="-25104"/>
            <a:ext cx="8229600" cy="882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ru-RU" altLang="ja-JP" i="1" dirty="0" smtClean="0">
                <a:solidFill>
                  <a:schemeClr val="bg1"/>
                </a:solidFill>
              </a:rPr>
              <a:t>Другие удобные функции</a:t>
            </a:r>
            <a:endParaRPr lang="ja-JP" altLang="en-US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044" y="3630195"/>
            <a:ext cx="3094856" cy="20133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4357686" y="5643578"/>
            <a:ext cx="4340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ja-JP" dirty="0" smtClean="0"/>
              <a:t>Привычный и простой в использовании вертикальный ход иглы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14348" y="5643578"/>
            <a:ext cx="3642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ru-RU" altLang="ja-JP" dirty="0" smtClean="0"/>
              <a:t>Стандартная рабочая поверхность или свободный рукав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804410" y="3282735"/>
            <a:ext cx="3338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ja-JP" dirty="0" smtClean="0"/>
              <a:t>Яркая светодиодная подсветка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668470" y="2912383"/>
            <a:ext cx="3686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ru-RU" altLang="ja-JP" dirty="0" smtClean="0"/>
              <a:t>Большая рабочая поверхность </a:t>
            </a:r>
            <a:r>
              <a:rPr lang="en-US" altLang="ja-JP" dirty="0" smtClean="0"/>
              <a:t>(</a:t>
            </a:r>
            <a:r>
              <a:rPr lang="ru-RU" altLang="ja-JP" dirty="0" smtClean="0"/>
              <a:t>Ш</a:t>
            </a:r>
            <a:r>
              <a:rPr lang="en-US" altLang="ja-JP" dirty="0" smtClean="0"/>
              <a:t>143 x </a:t>
            </a:r>
            <a:r>
              <a:rPr lang="ru-RU" altLang="ja-JP" dirty="0" smtClean="0"/>
              <a:t>В</a:t>
            </a:r>
            <a:r>
              <a:rPr lang="en-US" altLang="ja-JP" dirty="0" smtClean="0"/>
              <a:t>100</a:t>
            </a:r>
            <a:r>
              <a:rPr lang="ru-RU" altLang="ja-JP" dirty="0" smtClean="0"/>
              <a:t> мм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951" y="885636"/>
            <a:ext cx="3028511" cy="19718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 descr="G:\製品企画室\30：ミシン各機種\796型カバープロ\50：資料\写真\2000CPX\IMG_010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1871"/>
          <a:stretch/>
        </p:blipFill>
        <p:spPr bwMode="auto">
          <a:xfrm>
            <a:off x="1065660" y="907041"/>
            <a:ext cx="2720522" cy="23975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\\Head\d на сервере\Clipart\logo\logo elfort\logo elfort_2014-07_rus_na fon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408" y="6568811"/>
            <a:ext cx="1142882" cy="217775"/>
          </a:xfrm>
          <a:prstGeom prst="rect">
            <a:avLst/>
          </a:prstGeom>
          <a:noFill/>
        </p:spPr>
      </p:pic>
      <p:sp>
        <p:nvSpPr>
          <p:cNvPr id="16" name="Овал 15"/>
          <p:cNvSpPr/>
          <p:nvPr/>
        </p:nvSpPr>
        <p:spPr>
          <a:xfrm>
            <a:off x="8429652" y="6286520"/>
            <a:ext cx="428628" cy="428628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8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8" name="Picture 2" descr="\\Head\d на сервере\Clipart\logo\logo janome\logo janome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58082" y="357166"/>
            <a:ext cx="1557330" cy="2613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7484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8572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タイトル 1"/>
          <p:cNvSpPr txBox="1">
            <a:spLocks noGrp="1"/>
          </p:cNvSpPr>
          <p:nvPr>
            <p:ph type="title"/>
          </p:nvPr>
        </p:nvSpPr>
        <p:spPr>
          <a:xfrm>
            <a:off x="480411" y="-142900"/>
            <a:ext cx="8229600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ru-RU" altLang="ja-JP" i="1" dirty="0" smtClean="0">
                <a:solidFill>
                  <a:schemeClr val="bg1"/>
                </a:solidFill>
                <a:cs typeface="Calibri" pitchFamily="34" charset="0"/>
              </a:rPr>
              <a:t>Образцы</a:t>
            </a:r>
            <a:endParaRPr lang="ja-JP" altLang="en-US" dirty="0">
              <a:solidFill>
                <a:schemeClr val="bg1"/>
              </a:solidFill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1285854" y="953011"/>
            <a:ext cx="6929484" cy="3261808"/>
            <a:chOff x="147565" y="1163328"/>
            <a:chExt cx="8478039" cy="399073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47565" y="1241518"/>
              <a:ext cx="3280502" cy="391254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9990359">
              <a:off x="4654537" y="1163328"/>
              <a:ext cx="3371275" cy="346732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4168077" y="4523946"/>
              <a:ext cx="4457527" cy="4895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1000CPX</a:t>
              </a:r>
              <a:r>
                <a:rPr kumimoji="1" lang="ru-RU" altLang="ja-JP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kumimoji="1" lang="en-US" altLang="ja-JP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|  </a:t>
              </a:r>
              <a:r>
                <a:rPr lang="en-US" altLang="ja-JP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Cover Pro D Max</a:t>
              </a:r>
              <a:endPara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" name="右矢印 1"/>
            <p:cNvSpPr/>
            <p:nvPr/>
          </p:nvSpPr>
          <p:spPr>
            <a:xfrm>
              <a:off x="3538501" y="2267519"/>
              <a:ext cx="830771" cy="62947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69794052"/>
              </p:ext>
            </p:extLst>
          </p:nvPr>
        </p:nvGraphicFramePr>
        <p:xfrm>
          <a:off x="357158" y="4357694"/>
          <a:ext cx="8354886" cy="1980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96"/>
                <a:gridCol w="2714644"/>
                <a:gridCol w="2639846"/>
              </a:tblGrid>
              <a:tr h="396038"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 marL="91393" marR="91393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1000CPX</a:t>
                      </a:r>
                      <a:endParaRPr kumimoji="1" lang="ja-JP" altLang="en-US" sz="2000" dirty="0"/>
                    </a:p>
                  </a:txBody>
                  <a:tcPr marL="91393" marR="91393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solidFill>
                            <a:srgbClr val="FF0000"/>
                          </a:solidFill>
                        </a:rPr>
                        <a:t>NEW</a:t>
                      </a:r>
                      <a:r>
                        <a:rPr kumimoji="1" lang="en-US" altLang="ja-JP" sz="2000" dirty="0" smtClean="0"/>
                        <a:t> </a:t>
                      </a:r>
                      <a:r>
                        <a:rPr kumimoji="1" lang="en-US" altLang="ja-JP" sz="2000" dirty="0" err="1" smtClean="0"/>
                        <a:t>CoverPro</a:t>
                      </a:r>
                      <a:r>
                        <a:rPr kumimoji="1" lang="en-US" altLang="ja-JP" sz="2000" dirty="0" smtClean="0"/>
                        <a:t> D Max</a:t>
                      </a:r>
                      <a:endParaRPr kumimoji="1" lang="ja-JP" altLang="en-US" sz="2000" dirty="0"/>
                    </a:p>
                  </a:txBody>
                  <a:tcPr marL="91393" marR="91393" marT="45697" marB="45697"/>
                </a:tc>
              </a:tr>
              <a:tr h="396038">
                <a:tc>
                  <a:txBody>
                    <a:bodyPr/>
                    <a:lstStyle/>
                    <a:p>
                      <a:r>
                        <a:rPr kumimoji="1" lang="ru-RU" altLang="ja-JP" sz="1800" dirty="0" smtClean="0"/>
                        <a:t>Длинна стежка</a:t>
                      </a:r>
                      <a:endParaRPr kumimoji="1" lang="ja-JP" altLang="en-US" sz="1800" dirty="0"/>
                    </a:p>
                  </a:txBody>
                  <a:tcPr marL="91393" marR="91393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3</a:t>
                      </a:r>
                      <a:endParaRPr kumimoji="1" lang="ja-JP" altLang="en-US" sz="2000" dirty="0"/>
                    </a:p>
                  </a:txBody>
                  <a:tcPr marL="91393" marR="91393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3</a:t>
                      </a:r>
                      <a:endParaRPr kumimoji="1" lang="ja-JP" altLang="en-US" sz="2000" dirty="0"/>
                    </a:p>
                  </a:txBody>
                  <a:tcPr marL="91393" marR="91393" marT="45697" marB="45697"/>
                </a:tc>
              </a:tr>
              <a:tr h="396038">
                <a:tc>
                  <a:txBody>
                    <a:bodyPr/>
                    <a:lstStyle/>
                    <a:p>
                      <a:r>
                        <a:rPr kumimoji="1" lang="ru-RU" altLang="ja-JP" sz="1800" dirty="0" smtClean="0"/>
                        <a:t>Дифференциал</a:t>
                      </a:r>
                      <a:endParaRPr kumimoji="1" lang="ja-JP" altLang="en-US" sz="1800" dirty="0"/>
                    </a:p>
                  </a:txBody>
                  <a:tcPr marL="91393" marR="91393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1.0</a:t>
                      </a:r>
                      <a:endParaRPr kumimoji="1" lang="ja-JP" altLang="en-US" sz="2000" dirty="0"/>
                    </a:p>
                  </a:txBody>
                  <a:tcPr marL="91393" marR="91393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1.0</a:t>
                      </a:r>
                      <a:endParaRPr kumimoji="1" lang="ja-JP" altLang="en-US" sz="2000" dirty="0"/>
                    </a:p>
                  </a:txBody>
                  <a:tcPr marL="91393" marR="91393" marT="45697" marB="45697"/>
                </a:tc>
              </a:tr>
              <a:tr h="382808">
                <a:tc>
                  <a:txBody>
                    <a:bodyPr/>
                    <a:lstStyle/>
                    <a:p>
                      <a:r>
                        <a:rPr kumimoji="1" lang="ru-RU" altLang="ja-JP" sz="1800" dirty="0" smtClean="0"/>
                        <a:t>Натяжение</a:t>
                      </a:r>
                      <a:r>
                        <a:rPr kumimoji="1" lang="en-US" altLang="ja-JP" sz="1800" dirty="0" smtClean="0"/>
                        <a:t> </a:t>
                      </a:r>
                      <a:r>
                        <a:rPr kumimoji="1" lang="ru-RU" altLang="ja-JP" sz="1800" dirty="0" smtClean="0"/>
                        <a:t>игольных</a:t>
                      </a:r>
                      <a:r>
                        <a:rPr kumimoji="1" lang="ru-RU" altLang="ja-JP" sz="1800" baseline="0" dirty="0" smtClean="0"/>
                        <a:t> нитей</a:t>
                      </a:r>
                      <a:endParaRPr kumimoji="1" lang="ja-JP" altLang="en-US" sz="1800" dirty="0"/>
                    </a:p>
                  </a:txBody>
                  <a:tcPr marL="91393" marR="91393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4</a:t>
                      </a:r>
                    </a:p>
                  </a:txBody>
                  <a:tcPr marL="91393" marR="91393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4</a:t>
                      </a:r>
                      <a:endParaRPr kumimoji="1" lang="ja-JP" altLang="en-US" sz="2000" dirty="0"/>
                    </a:p>
                  </a:txBody>
                  <a:tcPr marL="91393" marR="91393" marT="45697" marB="45697"/>
                </a:tc>
              </a:tr>
              <a:tr h="396038">
                <a:tc>
                  <a:txBody>
                    <a:bodyPr/>
                    <a:lstStyle/>
                    <a:p>
                      <a:r>
                        <a:rPr kumimoji="1" lang="ru-RU" altLang="ja-JP" sz="1800" dirty="0" smtClean="0"/>
                        <a:t>Натяжение</a:t>
                      </a:r>
                      <a:r>
                        <a:rPr kumimoji="1" lang="ru-RU" altLang="ja-JP" sz="1800" baseline="0" dirty="0" smtClean="0"/>
                        <a:t> в </a:t>
                      </a:r>
                      <a:r>
                        <a:rPr kumimoji="1" lang="ru-RU" altLang="ja-JP" sz="1800" baseline="0" dirty="0" err="1" smtClean="0"/>
                        <a:t>п</a:t>
                      </a:r>
                      <a:r>
                        <a:rPr kumimoji="1" lang="ru-RU" altLang="ja-JP" sz="1800" dirty="0" err="1" smtClean="0"/>
                        <a:t>етлителе</a:t>
                      </a:r>
                      <a:endParaRPr kumimoji="1" lang="ja-JP" altLang="en-US" sz="1800" dirty="0"/>
                    </a:p>
                  </a:txBody>
                  <a:tcPr marL="91393" marR="91393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3</a:t>
                      </a:r>
                      <a:endParaRPr kumimoji="1" lang="ja-JP" altLang="en-US" sz="2000" dirty="0"/>
                    </a:p>
                  </a:txBody>
                  <a:tcPr marL="91393" marR="91393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-</a:t>
                      </a:r>
                      <a:endParaRPr kumimoji="1" lang="ja-JP" altLang="en-US" sz="2000" dirty="0"/>
                    </a:p>
                  </a:txBody>
                  <a:tcPr marL="91393" marR="91393" marT="45697" marB="45697"/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0" y="6500834"/>
            <a:ext cx="9144000" cy="3571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\\Head\d на сервере\Clipart\logo\logo elfort\logo elfort_2014-07_rus_na fon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408" y="6568811"/>
            <a:ext cx="1142882" cy="217775"/>
          </a:xfrm>
          <a:prstGeom prst="rect">
            <a:avLst/>
          </a:prstGeom>
          <a:noFill/>
        </p:spPr>
      </p:pic>
      <p:sp>
        <p:nvSpPr>
          <p:cNvPr id="17" name="Овал 16"/>
          <p:cNvSpPr/>
          <p:nvPr/>
        </p:nvSpPr>
        <p:spPr>
          <a:xfrm>
            <a:off x="8429652" y="6286520"/>
            <a:ext cx="428628" cy="428628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9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9" name="Picture 2" descr="\\Head\d на сервере\Clipart\logo\logo janome\logo janome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82" y="357166"/>
            <a:ext cx="1557330" cy="2613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0658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2251</TotalTime>
  <Words>349</Words>
  <Application>Microsoft Office PowerPoint</Application>
  <PresentationFormat>Экран (4:3)</PresentationFormat>
  <Paragraphs>108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​​テーマ</vt:lpstr>
      <vt:lpstr>Janome CoverPro D Max</vt:lpstr>
      <vt:lpstr>Общая информация</vt:lpstr>
      <vt:lpstr>Отличительные особенности</vt:lpstr>
      <vt:lpstr>Новый дизайн</vt:lpstr>
      <vt:lpstr>Слайд 5</vt:lpstr>
      <vt:lpstr>Слайд 6</vt:lpstr>
      <vt:lpstr>Слайд 7</vt:lpstr>
      <vt:lpstr>Слайд 8</vt:lpstr>
      <vt:lpstr>Образцы</vt:lpstr>
      <vt:lpstr>Опциональные аксессуары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蛇の目ミシン工業株式会社</dc:creator>
  <cp:lastModifiedBy>RegionManager Ульянченко</cp:lastModifiedBy>
  <cp:revision>137</cp:revision>
  <cp:lastPrinted>2015-01-26T04:36:27Z</cp:lastPrinted>
  <dcterms:created xsi:type="dcterms:W3CDTF">2014-11-17T06:07:23Z</dcterms:created>
  <dcterms:modified xsi:type="dcterms:W3CDTF">2015-07-01T13:10:58Z</dcterms:modified>
</cp:coreProperties>
</file>